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1" r:id="rId26"/>
    <p:sldId id="280" r:id="rId27"/>
    <p:sldId id="282" r:id="rId28"/>
    <p:sldId id="283" r:id="rId29"/>
    <p:sldId id="286" r:id="rId30"/>
    <p:sldId id="287" r:id="rId31"/>
    <p:sldId id="288" r:id="rId32"/>
    <p:sldId id="289" r:id="rId33"/>
    <p:sldId id="291" r:id="rId34"/>
    <p:sldId id="292" r:id="rId35"/>
    <p:sldId id="294" r:id="rId36"/>
    <p:sldId id="293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  <p:sldId id="310" r:id="rId53"/>
    <p:sldId id="311" r:id="rId54"/>
    <p:sldId id="312" r:id="rId55"/>
    <p:sldId id="313" r:id="rId56"/>
    <p:sldId id="314" r:id="rId57"/>
    <p:sldId id="315" r:id="rId58"/>
    <p:sldId id="316" r:id="rId59"/>
    <p:sldId id="317" r:id="rId60"/>
    <p:sldId id="318" r:id="rId61"/>
    <p:sldId id="326" r:id="rId62"/>
    <p:sldId id="319" r:id="rId63"/>
    <p:sldId id="320" r:id="rId64"/>
    <p:sldId id="327" r:id="rId65"/>
    <p:sldId id="321" r:id="rId66"/>
    <p:sldId id="322" r:id="rId67"/>
    <p:sldId id="323" r:id="rId68"/>
    <p:sldId id="324" r:id="rId69"/>
    <p:sldId id="325" r:id="rId70"/>
    <p:sldId id="328" r:id="rId7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3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16.02.20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16.02.20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16.02.20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16.02.20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16.02.20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16.02.20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16.02.20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16.02.20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16.02.20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16.02.20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16.02.20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вс 16.02.20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3714752"/>
            <a:ext cx="7858180" cy="1470025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ru-RU" b="1" dirty="0" smtClean="0"/>
              <a:t>«Путешествие к А.П.Чехову»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5357826"/>
            <a:ext cx="6858048" cy="685808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625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Игра состоит из  6 раундов по 10 вопросов. В игре участвуют 2 команды, ответы появляются на экране после щелчка.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User\Downloads\chehov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6096" y="446371"/>
            <a:ext cx="3119436" cy="311943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62311" y="2826860"/>
            <a:ext cx="3969613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sz="3600" b="1" dirty="0" smtClean="0"/>
              <a:t>Литературная игра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08341"/>
            <a:ext cx="1214436" cy="1922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https://accessories.mypartnershop.ru/img/101652047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5485" y="571480"/>
            <a:ext cx="1168538" cy="1977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s://interkniga.net/app/files/2019/01/978-5-389-01397-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4023" y="278732"/>
            <a:ext cx="1176169" cy="1782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https://i.pinimg.com/originals/01/cc/e1/01cce1a8cdaa92c8ed7f1147c4c31252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70"/>
          <a:stretch/>
        </p:blipFill>
        <p:spPr bwMode="auto">
          <a:xfrm>
            <a:off x="4260192" y="726830"/>
            <a:ext cx="1175904" cy="1776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ru-RU" b="1" dirty="0" smtClean="0"/>
              <a:t>«Роман с контрабасом»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3490" name="Picture 2" descr="https://cdn1.ozone.ru/multimedia/101948602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571612"/>
            <a:ext cx="3138271" cy="4929222"/>
          </a:xfrm>
          <a:prstGeom prst="rect">
            <a:avLst/>
          </a:prstGeom>
          <a:noFill/>
        </p:spPr>
      </p:pic>
      <p:pic>
        <p:nvPicPr>
          <p:cNvPr id="63494" name="Picture 6" descr="https://avatars.mds.yandex.net/get-zen_doc/1895133/pub_5d0b3b03faf79200afd3d712_5d0b439327e94d00b074c9bf/scale_12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0" y="1823931"/>
            <a:ext cx="5072098" cy="46054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ru-RU" b="1" dirty="0" smtClean="0"/>
              <a:t>«Дама с собачкой»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2466" name="AutoShape 2" descr="https://modelist-konstruktor.com/img/9257/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2468" name="Picture 4" descr="https://upload.wikimedia.org/wikipedia/commons/thumb/8/8a/Atlas_deck_queen_of_spades.svg/1200px-Atlas_deck_queen_of_spades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571612"/>
            <a:ext cx="3381319" cy="5071978"/>
          </a:xfrm>
          <a:prstGeom prst="rect">
            <a:avLst/>
          </a:prstGeom>
          <a:noFill/>
        </p:spPr>
      </p:pic>
      <p:pic>
        <p:nvPicPr>
          <p:cNvPr id="62470" name="Picture 6" descr="https://img.tttcdn.com/product/xy/2000/2000/p/tt/h/1/h13398-7-f9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857496"/>
            <a:ext cx="3428968" cy="34289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ru-RU" b="1" dirty="0" smtClean="0"/>
              <a:t>Начальник станции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42" name="Picture 2" descr="https://avatars.mds.yandex.net/get-pdb/1515288/a6e29b18-f41c-44bd-8f3d-cfb63c7548b5/s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9" y="2071678"/>
            <a:ext cx="4823240" cy="2709844"/>
          </a:xfrm>
          <a:prstGeom prst="rect">
            <a:avLst/>
          </a:prstGeom>
          <a:noFill/>
        </p:spPr>
      </p:pic>
      <p:pic>
        <p:nvPicPr>
          <p:cNvPr id="61446" name="Picture 6" descr="https://pbs.twimg.com/media/DQ5vJXeXUAAIu7w.jpg:larg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1785926"/>
            <a:ext cx="3471279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2066" y="2786058"/>
            <a:ext cx="3371816" cy="2571768"/>
          </a:xfrm>
          <a:blipFill>
            <a:blip r:embed="rId2"/>
            <a:tile tx="0" ty="0" sx="100000" sy="100000" flip="none" algn="tl"/>
          </a:blipFill>
        </p:spPr>
        <p:txBody>
          <a:bodyPr>
            <a:noAutofit/>
          </a:bodyPr>
          <a:lstStyle/>
          <a:p>
            <a:r>
              <a:rPr lang="ru-RU" sz="3200" b="1" dirty="0" smtClean="0"/>
              <a:t>По иллюстрации назвать произведение А.П. Чехова</a:t>
            </a:r>
            <a:endParaRPr lang="ru-RU" sz="3200" b="1" dirty="0"/>
          </a:p>
        </p:txBody>
      </p:sp>
      <p:pic>
        <p:nvPicPr>
          <p:cNvPr id="59394" name="Picture 2" descr="https://artisforever.ru/wp-content/uploads/2018/04/FB_IMG_152407698533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500174"/>
            <a:ext cx="3429023" cy="5032397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«Иллюстрации»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ru-RU" b="1" dirty="0" smtClean="0"/>
              <a:t>«Человек в футляре»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avatars.mds.yandex.net/get-pdb/1042636/a3cc1644-5e1f-491c-9e5f-daf60f420980/s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553728"/>
            <a:ext cx="7072362" cy="5304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ru-RU" b="1" dirty="0" smtClean="0"/>
              <a:t>«Ванька»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 descr="https://avatars.mds.yandex.net/get-pdb/226447/0eb8898a-bf0d-4148-8626-919e740ff39f/s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041667"/>
            <a:ext cx="9144000" cy="48163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«Хирургия»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https://avatars.mds.yandex.net/get-pdb/905242/2d006951-4ae2-40eb-b9e6-01ace7d5334f/s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490892"/>
            <a:ext cx="7352203" cy="53671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ru-RU" b="1" dirty="0" smtClean="0"/>
              <a:t>«Размазня»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https://artchive.ru/res/media/img/oy800/work/de6/7546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643050"/>
            <a:ext cx="7215238" cy="50208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ru-RU" b="1" dirty="0" smtClean="0"/>
              <a:t>«Хамелеон»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https://www.culture.ru/storage/images/2253383b406f09f19a347cf9b3786154/88f6c1a0a9e17525aade0e85406ec2cb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500174"/>
            <a:ext cx="6563951" cy="5357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ru-RU" b="1" dirty="0" smtClean="0"/>
              <a:t>«Палата №6»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s://mywishcard.com/s/i2/06/5/470x0_gSkNz4iXBApHhWFEVKoxT91cp6NtK9ja___jpg____4_fba4def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863" y="2071654"/>
            <a:ext cx="9043137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dirty="0" smtClean="0"/>
              <a:t>Ассоциации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500174"/>
            <a:ext cx="6885978" cy="757230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Угадайте </a:t>
            </a:r>
            <a:r>
              <a:rPr lang="ru-RU" b="1" dirty="0" smtClean="0"/>
              <a:t>произведение А.П. </a:t>
            </a:r>
            <a:r>
              <a:rPr lang="ru-RU" b="1" dirty="0" smtClean="0"/>
              <a:t>Чехова</a:t>
            </a:r>
            <a:endParaRPr lang="ru-RU" b="1" dirty="0"/>
          </a:p>
        </p:txBody>
      </p:sp>
      <p:pic>
        <p:nvPicPr>
          <p:cNvPr id="70658" name="Picture 2" descr="https://www.stihi.ru/pics/2018/02/18/265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2285992"/>
            <a:ext cx="3000396" cy="4243418"/>
          </a:xfrm>
          <a:prstGeom prst="rect">
            <a:avLst/>
          </a:prstGeom>
          <a:noFill/>
        </p:spPr>
      </p:pic>
      <p:pic>
        <p:nvPicPr>
          <p:cNvPr id="2050" name="Picture 2" descr="https://cdn1.ozone.ru/multimedia/10181969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46931">
            <a:off x="539552" y="2302016"/>
            <a:ext cx="2405787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3144">
            <a:off x="6424603" y="2755083"/>
            <a:ext cx="2232248" cy="3628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ru-RU" b="1" dirty="0" smtClean="0"/>
              <a:t>«Припадок»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Иллюстрация П. Я. Павлинова к рассказу А. П. Чехова «Припадок»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607272"/>
            <a:ext cx="7412074" cy="5250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ru-RU" b="1" dirty="0" smtClean="0"/>
              <a:t>«Каштанка»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Открытка. Иллюстрация к произведениям А.П.Чехова."/>
          <p:cNvPicPr>
            <a:picLocks noChangeAspect="1" noChangeArrowheads="1"/>
          </p:cNvPicPr>
          <p:nvPr/>
        </p:nvPicPr>
        <p:blipFill>
          <a:blip r:embed="rId3"/>
          <a:srcRect l="2058" t="2935" r="13580" b="3130"/>
          <a:stretch>
            <a:fillRect/>
          </a:stretch>
        </p:blipFill>
        <p:spPr bwMode="auto">
          <a:xfrm>
            <a:off x="1142976" y="1571612"/>
            <a:ext cx="6572296" cy="51295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ru-RU" b="1" dirty="0" smtClean="0"/>
              <a:t>«Злоумышленник»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4818" name="Picture 2" descr="Открытка. Иллюстрация к произведениям А.П.Чехова."/>
          <p:cNvPicPr>
            <a:picLocks noChangeAspect="1" noChangeArrowheads="1"/>
          </p:cNvPicPr>
          <p:nvPr/>
        </p:nvPicPr>
        <p:blipFill>
          <a:blip r:embed="rId3"/>
          <a:srcRect l="6250" t="5886" r="6250" b="7300"/>
          <a:stretch>
            <a:fillRect/>
          </a:stretch>
        </p:blipFill>
        <p:spPr bwMode="auto">
          <a:xfrm>
            <a:off x="2643174" y="1427035"/>
            <a:ext cx="3866111" cy="54309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ru-RU" i="1" dirty="0" smtClean="0"/>
              <a:t> </a:t>
            </a:r>
            <a:r>
              <a:rPr lang="ru-RU" b="1" dirty="0" smtClean="0"/>
              <a:t> «Белолобый»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Открытка. Иллюстрация к произведениям А.П.Чехова."/>
          <p:cNvPicPr>
            <a:picLocks noChangeAspect="1" noChangeArrowheads="1"/>
          </p:cNvPicPr>
          <p:nvPr/>
        </p:nvPicPr>
        <p:blipFill>
          <a:blip r:embed="rId3"/>
          <a:srcRect l="5803" t="3074" r="2804" b="17008"/>
          <a:stretch>
            <a:fillRect/>
          </a:stretch>
        </p:blipFill>
        <p:spPr bwMode="auto">
          <a:xfrm>
            <a:off x="2214546" y="1285836"/>
            <a:ext cx="4500594" cy="5572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  <a:blipFill>
            <a:blip r:embed="rId2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r>
              <a:rPr lang="ru-RU" b="1" dirty="0" smtClean="0"/>
              <a:t>«В Москве на Трубной площади»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Открытка. Иллюстрация к произведениям А.П.Чехова."/>
          <p:cNvPicPr>
            <a:picLocks noChangeAspect="1" noChangeArrowheads="1"/>
          </p:cNvPicPr>
          <p:nvPr/>
        </p:nvPicPr>
        <p:blipFill>
          <a:blip r:embed="rId3"/>
          <a:srcRect l="3448" t="2434" r="5172" b="11176"/>
          <a:stretch>
            <a:fillRect/>
          </a:stretch>
        </p:blipFill>
        <p:spPr bwMode="auto">
          <a:xfrm>
            <a:off x="2428859" y="1428736"/>
            <a:ext cx="4052831" cy="5429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ru-RU" b="1" dirty="0" smtClean="0"/>
              <a:t>«Унтер Пришибеев»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Открытка. Иллюстрация к произведениям А.П.Чехова."/>
          <p:cNvPicPr>
            <a:picLocks noChangeAspect="1" noChangeArrowheads="1"/>
          </p:cNvPicPr>
          <p:nvPr/>
        </p:nvPicPr>
        <p:blipFill>
          <a:blip r:embed="rId3"/>
          <a:srcRect l="8333" t="2906" r="6250" b="8447"/>
          <a:stretch>
            <a:fillRect/>
          </a:stretch>
        </p:blipFill>
        <p:spPr bwMode="auto">
          <a:xfrm>
            <a:off x="2714612" y="1571612"/>
            <a:ext cx="3553146" cy="5286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8229600" cy="1143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ru-RU" b="1" dirty="0" smtClean="0"/>
              <a:t>Крылатые фразы А.П. Чехова</a:t>
            </a:r>
            <a:endParaRPr lang="ru-RU" b="1" dirty="0"/>
          </a:p>
        </p:txBody>
      </p:sp>
      <p:pic>
        <p:nvPicPr>
          <p:cNvPr id="46082" name="Picture 2" descr="https://avatars.mds.yandex.net/get-pdb/1627222/5d179521-7c78-4ed9-be82-b5b6f94eb987/s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1785926"/>
            <a:ext cx="3643338" cy="47712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8329642" cy="1828799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/>
              <a:t>Ехать с женой в Париж</a:t>
            </a:r>
          </a:p>
          <a:p>
            <a:pPr algn="ctr">
              <a:buNone/>
            </a:pPr>
            <a:r>
              <a:rPr lang="ru-RU" sz="4800" b="1" dirty="0" smtClean="0"/>
              <a:t> все равно,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67744" y="4365104"/>
            <a:ext cx="6643734" cy="150019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4400" b="1" dirty="0" smtClean="0"/>
              <a:t>что ехать в Тулу </a:t>
            </a:r>
          </a:p>
          <a:p>
            <a:r>
              <a:rPr lang="ru-RU" sz="4400" b="1" dirty="0" smtClean="0"/>
              <a:t>со своим самоваром</a:t>
            </a:r>
            <a:r>
              <a:rPr lang="ru-RU" b="1" dirty="0" smtClean="0"/>
              <a:t>.</a:t>
            </a:r>
            <a:endParaRPr lang="ru-RU" dirty="0"/>
          </a:p>
        </p:txBody>
      </p:sp>
      <p:pic>
        <p:nvPicPr>
          <p:cNvPr id="5" name="Picture 2" descr="C:\Users\User\Downloads\chehov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01226" y="3616136"/>
            <a:ext cx="1874214" cy="22553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329642" cy="1400171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>
              <a:buNone/>
            </a:pPr>
            <a:r>
              <a:rPr lang="ru-RU" sz="4000" b="1" dirty="0" smtClean="0"/>
              <a:t>Когда в твой палец попадает заноза, радуйся: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11760" y="4149080"/>
            <a:ext cx="6291209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ru-RU" b="1" dirty="0" smtClean="0"/>
              <a:t> </a:t>
            </a:r>
            <a:r>
              <a:rPr lang="ru-RU" sz="4400" b="1" dirty="0" smtClean="0"/>
              <a:t>«Хорошо, что не в глаз!»</a:t>
            </a:r>
            <a:endParaRPr lang="ru-RU" sz="4400" dirty="0" smtClean="0"/>
          </a:p>
        </p:txBody>
      </p:sp>
      <p:pic>
        <p:nvPicPr>
          <p:cNvPr id="5" name="Picture 2" descr="C:\Users\User\Downloads\chehov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25697" y="3790851"/>
            <a:ext cx="2067936" cy="22553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329642" cy="1328734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 smtClean="0"/>
              <a:t>Всё знают и всё понимают только</a:t>
            </a:r>
          </a:p>
          <a:p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380423" y="3244334"/>
            <a:ext cx="5238742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sz="4000" b="1" dirty="0" err="1" smtClean="0"/>
              <a:t>дураки</a:t>
            </a:r>
            <a:r>
              <a:rPr lang="ru-RU" sz="4000" b="1" dirty="0" smtClean="0"/>
              <a:t> да шарлатаны.</a:t>
            </a:r>
            <a:endParaRPr lang="ru-RU" sz="4000" b="1" dirty="0"/>
          </a:p>
        </p:txBody>
      </p:sp>
      <p:pic>
        <p:nvPicPr>
          <p:cNvPr id="5" name="Picture 2" descr="C:\Users\User\Downloads\chehov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51520" y="3790851"/>
            <a:ext cx="2067936" cy="22553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ru-RU" b="1" dirty="0" smtClean="0"/>
              <a:t>«Лошадиная фамилия»</a:t>
            </a:r>
            <a:endParaRPr lang="ru-RU" b="1" dirty="0"/>
          </a:p>
        </p:txBody>
      </p:sp>
      <p:pic>
        <p:nvPicPr>
          <p:cNvPr id="70658" name="Picture 2" descr="https://avatars.mds.yandex.net/get-pdb/1976538/fb18fdb4-a8fd-48dd-8f8f-1a4860281ea2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928802"/>
            <a:ext cx="3943202" cy="4350667"/>
          </a:xfrm>
          <a:prstGeom prst="rect">
            <a:avLst/>
          </a:prstGeom>
          <a:noFill/>
        </p:spPr>
      </p:pic>
      <p:pic>
        <p:nvPicPr>
          <p:cNvPr id="70660" name="Picture 4" descr="https://pandawood.ru/wp-content/uploads/2018/10/7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2285992"/>
            <a:ext cx="3913215" cy="4143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329642" cy="2114552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>
              <a:buNone/>
            </a:pPr>
            <a:r>
              <a:rPr lang="ru-RU" sz="4000" b="1" dirty="0" smtClean="0"/>
              <a:t>Если против какой-нибудь болезни предлагается очень много средств, то это значит, </a:t>
            </a:r>
            <a:endParaRPr lang="ru-RU" sz="4000" dirty="0" smtClean="0"/>
          </a:p>
          <a:p>
            <a:pPr>
              <a:buNone/>
            </a:pPr>
            <a:endParaRPr lang="ru-RU" sz="4000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627784" y="4564578"/>
            <a:ext cx="5814284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sz="4000" b="1" dirty="0" smtClean="0"/>
              <a:t>что болезнь неизлечима.</a:t>
            </a:r>
            <a:endParaRPr lang="ru-RU" sz="4000" dirty="0"/>
          </a:p>
        </p:txBody>
      </p:sp>
      <p:pic>
        <p:nvPicPr>
          <p:cNvPr id="5" name="Picture 2" descr="C:\Users\User\Downloads\chehov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25697" y="3790851"/>
            <a:ext cx="2067936" cy="22553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329642" cy="1685924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>
              <a:buNone/>
            </a:pPr>
            <a:r>
              <a:rPr lang="ru-RU" sz="4000" b="1" dirty="0" smtClean="0"/>
              <a:t>Если твой поступок огорчает кого-нибудь, то это еще не значит,</a:t>
            </a:r>
          </a:p>
          <a:p>
            <a:pPr>
              <a:buNone/>
            </a:pPr>
            <a:endParaRPr lang="ru-RU" sz="4000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29058" y="3714752"/>
            <a:ext cx="3478709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sz="4400" b="1" dirty="0" smtClean="0"/>
              <a:t>что он дурен.</a:t>
            </a:r>
            <a:endParaRPr lang="ru-RU" sz="4400" b="1" dirty="0"/>
          </a:p>
        </p:txBody>
      </p:sp>
      <p:pic>
        <p:nvPicPr>
          <p:cNvPr id="5" name="Picture 2" descr="C:\Users\User\Downloads\chehov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25697" y="3790851"/>
            <a:ext cx="2067936" cy="22553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329642" cy="971543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>
              <a:buNone/>
            </a:pPr>
            <a:r>
              <a:rPr lang="ru-RU" sz="4400" b="1" dirty="0" smtClean="0"/>
              <a:t>Нельзя требовать от грязи,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51720" y="3861048"/>
            <a:ext cx="6830844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sz="4400" b="1" dirty="0" smtClean="0"/>
              <a:t>чтобы она не была грязью.</a:t>
            </a:r>
            <a:endParaRPr lang="ru-RU" sz="4400" b="1" dirty="0"/>
          </a:p>
        </p:txBody>
      </p:sp>
      <p:pic>
        <p:nvPicPr>
          <p:cNvPr id="5" name="Picture 2" descr="C:\Users\User\Downloads\chehov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25697" y="3790851"/>
            <a:ext cx="2067936" cy="22553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329642" cy="1185858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sz="4400" b="1" dirty="0" smtClean="0"/>
              <a:t>Жизнь-то прошла,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92404" y="3244334"/>
            <a:ext cx="4626588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sz="4400" b="1" dirty="0" smtClean="0"/>
              <a:t>словно и не жил…</a:t>
            </a:r>
            <a:endParaRPr lang="ru-RU" sz="4400" b="1" dirty="0"/>
          </a:p>
        </p:txBody>
      </p:sp>
      <p:pic>
        <p:nvPicPr>
          <p:cNvPr id="5" name="Picture 2" descr="C:\Users\User\Downloads\chehov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25697" y="3790851"/>
            <a:ext cx="2067936" cy="22553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428736"/>
            <a:ext cx="6572296" cy="1257296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/>
              <a:t>Искусство писать -</a:t>
            </a:r>
            <a:endParaRPr lang="ru-RU" sz="4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71670" y="3714752"/>
            <a:ext cx="6336991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sz="4400" b="1" dirty="0" smtClean="0"/>
              <a:t>это искусство сокращать.</a:t>
            </a:r>
            <a:endParaRPr lang="ru-RU" sz="4400" b="1" dirty="0"/>
          </a:p>
        </p:txBody>
      </p:sp>
      <p:pic>
        <p:nvPicPr>
          <p:cNvPr id="5" name="Picture 2" descr="C:\Users\User\Downloads\chehov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25697" y="3790851"/>
            <a:ext cx="2067936" cy="22553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329642" cy="147161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>
              <a:buNone/>
            </a:pPr>
            <a:r>
              <a:rPr lang="ru-RU" sz="4000" b="1" dirty="0" smtClean="0"/>
              <a:t>Там хорошо, где нас нет: в прошлом нас уже нет, 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51720" y="3860842"/>
            <a:ext cx="7014356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sz="4400" b="1" dirty="0" smtClean="0"/>
              <a:t>и оно кажется прекрасным.</a:t>
            </a:r>
            <a:endParaRPr lang="ru-RU" sz="4400" b="1" dirty="0"/>
          </a:p>
        </p:txBody>
      </p:sp>
      <p:pic>
        <p:nvPicPr>
          <p:cNvPr id="5" name="Picture 2" descr="C:\Users\User\Downloads\chehov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25697" y="3790851"/>
            <a:ext cx="2067936" cy="22553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6829444" cy="971544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b="1" dirty="0" smtClean="0"/>
              <a:t>Краткость -</a:t>
            </a:r>
            <a:endParaRPr lang="ru-RU" sz="4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731866" y="3244334"/>
            <a:ext cx="3900427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sz="4400" b="1" dirty="0" smtClean="0"/>
              <a:t>сестра таланта.</a:t>
            </a:r>
            <a:endParaRPr lang="ru-RU" sz="4400" b="1" dirty="0"/>
          </a:p>
        </p:txBody>
      </p:sp>
      <p:pic>
        <p:nvPicPr>
          <p:cNvPr id="5" name="Picture 2" descr="C:\Users\User\Downloads\chehov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25695" y="2924944"/>
            <a:ext cx="3150160" cy="32785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928934"/>
            <a:ext cx="3943320" cy="3143272"/>
          </a:xfrm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ru-RU" b="1" dirty="0" smtClean="0"/>
              <a:t>Узнайте </a:t>
            </a:r>
            <a:r>
              <a:rPr lang="ru-RU" b="1" dirty="0" smtClean="0"/>
              <a:t>произведение А.П. Чехова </a:t>
            </a:r>
            <a:br>
              <a:rPr lang="ru-RU" b="1" dirty="0" smtClean="0"/>
            </a:br>
            <a:r>
              <a:rPr lang="ru-RU" b="1" dirty="0" smtClean="0"/>
              <a:t>по  цитате</a:t>
            </a:r>
            <a:endParaRPr lang="ru-RU" b="1" dirty="0"/>
          </a:p>
        </p:txBody>
      </p:sp>
      <p:pic>
        <p:nvPicPr>
          <p:cNvPr id="34820" name="Picture 4" descr="http://oteatre.info/wp-content/uploads/2019/05/lg_67bdadb8bf8745fcaf26b1deb1fcd6d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3000372"/>
            <a:ext cx="4286280" cy="285752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71472" y="1357298"/>
            <a:ext cx="8229600" cy="11430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«Цитаты»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ru-RU" b="1" dirty="0" smtClean="0"/>
              <a:t>«Анна на шее»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357430"/>
            <a:ext cx="8229600" cy="2257428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А Аня всё каталась на тройках, ездила с  </a:t>
            </a:r>
            <a:r>
              <a:rPr lang="ru-RU" b="1" dirty="0" err="1" smtClean="0"/>
              <a:t>Артыновым</a:t>
            </a:r>
            <a:r>
              <a:rPr lang="ru-RU" b="1" dirty="0" smtClean="0"/>
              <a:t> на охоту, играла в одноактных пьесах, ужинала, и всё реже и реже бывала у своих.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r>
              <a:rPr lang="ru-RU" b="1" cap="all" dirty="0" smtClean="0"/>
              <a:t/>
            </a:r>
            <a:br>
              <a:rPr lang="ru-RU" b="1" cap="all" dirty="0" smtClean="0"/>
            </a:br>
            <a:r>
              <a:rPr lang="ru-RU" b="1" cap="all" dirty="0" smtClean="0"/>
              <a:t>«ВЫИГРЫШНЫЙ БИЛЕТ»</a:t>
            </a:r>
            <a:br>
              <a:rPr lang="ru-RU" b="1" cap="all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214554"/>
            <a:ext cx="8229600" cy="2971808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>
              <a:buNone/>
            </a:pPr>
            <a:r>
              <a:rPr lang="ru-RU" b="1" dirty="0" smtClean="0"/>
              <a:t>— Забыла я сегодня в газету поглядеть, — сказала его жена, убирая со стола. — Посмотри, нет ли там таблицы тиражей?</a:t>
            </a:r>
          </a:p>
          <a:p>
            <a:pPr>
              <a:buNone/>
            </a:pPr>
            <a:r>
              <a:rPr lang="ru-RU" b="1" dirty="0" smtClean="0"/>
              <a:t>— Да, есть, — ответил Иван </a:t>
            </a:r>
            <a:r>
              <a:rPr lang="ru-RU" b="1" dirty="0" err="1" smtClean="0"/>
              <a:t>Дмитрич</a:t>
            </a:r>
            <a:r>
              <a:rPr lang="ru-RU" b="1" dirty="0" smtClean="0"/>
              <a:t>. </a:t>
            </a:r>
          </a:p>
          <a:p>
            <a:pPr>
              <a:buNone/>
            </a:pPr>
            <a:r>
              <a:rPr lang="ru-RU" b="1" dirty="0" smtClean="0"/>
              <a:t>— А разве твой билет не пропал в залоге?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r>
              <a:rPr lang="ru-RU" b="1" dirty="0" smtClean="0"/>
              <a:t>«Рассказ неизвестного человека»</a:t>
            </a:r>
            <a:endParaRPr lang="ru-RU" b="1" dirty="0"/>
          </a:p>
        </p:txBody>
      </p:sp>
      <p:pic>
        <p:nvPicPr>
          <p:cNvPr id="69634" name="Picture 2" descr="https://img.labirint.ru/rcimg/fff79612f591a843c1522ae728dfb05b/1920x1080/comments_pic/1636/5_f408c916d7da3f8b167874083b23abfe_1473621569.jpg?1473621604"/>
          <p:cNvPicPr>
            <a:picLocks noChangeAspect="1" noChangeArrowheads="1"/>
          </p:cNvPicPr>
          <p:nvPr/>
        </p:nvPicPr>
        <p:blipFill>
          <a:blip r:embed="rId3"/>
          <a:srcRect b="5612"/>
          <a:stretch>
            <a:fillRect/>
          </a:stretch>
        </p:blipFill>
        <p:spPr bwMode="auto">
          <a:xfrm>
            <a:off x="142844" y="1785926"/>
            <a:ext cx="5560541" cy="3857652"/>
          </a:xfrm>
          <a:prstGeom prst="rect">
            <a:avLst/>
          </a:prstGeom>
          <a:noFill/>
        </p:spPr>
      </p:pic>
      <p:pic>
        <p:nvPicPr>
          <p:cNvPr id="69636" name="Picture 4" descr="https://www.psychologos.ru/images/articles/showcases/49a9lur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3071810"/>
            <a:ext cx="5357850" cy="3573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r>
              <a:rPr lang="ru-RU" b="1" cap="all" dirty="0" smtClean="0"/>
              <a:t/>
            </a:r>
            <a:br>
              <a:rPr lang="ru-RU" b="1" cap="all" dirty="0" smtClean="0"/>
            </a:br>
            <a:r>
              <a:rPr lang="ru-RU" b="1" cap="all" dirty="0" smtClean="0"/>
              <a:t>«ДОМ С МЕЗОНИНОМ»</a:t>
            </a:r>
            <a:br>
              <a:rPr lang="ru-RU" b="1" cap="all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4525963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Но вот и липы кончились; я прошел мимо белого дома с террасой и с мезонином, и передо мною неожиданно развернулся вид на барский двор и на широкий пруд с купальней, с толпой зеленых ив, с деревней на том берегу, с высокой узкой колокольней, на которой горел крест, отражая в себе заходившее солнце. 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r>
              <a:rPr lang="ru-RU" b="1" cap="all" dirty="0" smtClean="0"/>
              <a:t/>
            </a:r>
            <a:br>
              <a:rPr lang="ru-RU" b="1" cap="all" dirty="0" smtClean="0"/>
            </a:br>
            <a:r>
              <a:rPr lang="ru-RU" b="1" cap="all" dirty="0" smtClean="0"/>
              <a:t>«ЖАЛОБНАЯ КНИГА»</a:t>
            </a:r>
            <a:br>
              <a:rPr lang="ru-RU" b="1" cap="all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829064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Лежит она, эта книга, в специально построенной для нее конторке на станции железной дороги. Ключ от конторки «хранится у станционного жандарма», на деле же никакого ключа не нужно, так как конторка всегда отперта. Раскрывайте книгу и читайте…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r>
              <a:rPr lang="ru-RU" b="1" cap="all" dirty="0" smtClean="0"/>
              <a:t/>
            </a:r>
            <a:br>
              <a:rPr lang="ru-RU" b="1" cap="all" dirty="0" smtClean="0"/>
            </a:br>
            <a:r>
              <a:rPr lang="ru-RU" b="1" cap="all" dirty="0" smtClean="0"/>
              <a:t>«КРЫЖОВНИК»</a:t>
            </a:r>
            <a:br>
              <a:rPr lang="ru-RU" b="1" cap="all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357430"/>
            <a:ext cx="8229600" cy="3471874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>
              <a:buNone/>
            </a:pPr>
            <a:r>
              <a:rPr lang="ru-RU" dirty="0" smtClean="0"/>
              <a:t>…</a:t>
            </a:r>
            <a:r>
              <a:rPr lang="ru-RU" b="1" dirty="0" smtClean="0"/>
              <a:t>он не мог говорить от волнения, потом положил в рот одну ягоду, поглядел на меня с торжеством ребенка, который наконец получил свою любимую игрушку, и сказал:</a:t>
            </a:r>
          </a:p>
          <a:p>
            <a:pPr algn="ctr">
              <a:buNone/>
            </a:pPr>
            <a:r>
              <a:rPr lang="ru-RU" b="1" dirty="0" smtClean="0"/>
              <a:t>— Как вкусно!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r>
              <a:rPr lang="ru-RU" b="1" cap="all" dirty="0" smtClean="0"/>
              <a:t/>
            </a:r>
            <a:br>
              <a:rPr lang="ru-RU" b="1" cap="all" dirty="0" smtClean="0"/>
            </a:br>
            <a:r>
              <a:rPr lang="ru-RU" b="1" cap="all" dirty="0" smtClean="0"/>
              <a:t>«УНТЕР ПРИШИБЕЕВ»</a:t>
            </a:r>
            <a:br>
              <a:rPr lang="ru-RU" b="1" cap="all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Вы обвиняетесь в том, что 3-го сего сентября оскорбили словами и действием урядника </a:t>
            </a:r>
            <a:r>
              <a:rPr lang="ru-RU" b="1" dirty="0" err="1" smtClean="0"/>
              <a:t>Жигина</a:t>
            </a:r>
            <a:r>
              <a:rPr lang="ru-RU" b="1" dirty="0" smtClean="0"/>
              <a:t>, волостного старшину </a:t>
            </a:r>
            <a:r>
              <a:rPr lang="ru-RU" b="1" dirty="0" err="1" smtClean="0"/>
              <a:t>Аляпова</a:t>
            </a:r>
            <a:r>
              <a:rPr lang="ru-RU" b="1" dirty="0" smtClean="0"/>
              <a:t>, сотского Ефимова, понятых Иванова и Гаврилова и еще шестерых крестьян, причем первым трем было нанесено вами оскорбление при исполнении ими служебных обязанностей. Признаете вы себя виновным?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ru-RU" b="1" cap="all" dirty="0" smtClean="0"/>
              <a:t>«ШУТОЧКА»</a:t>
            </a:r>
            <a:endParaRPr lang="ru-RU" b="1" cap="all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143116"/>
            <a:ext cx="8229600" cy="3757626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b="1" dirty="0" smtClean="0"/>
              <a:t>— Я люблю вас, Надя! Боже мой, что делается с Наденькой! Она вскрикивает, улыбается во всё лицо и протягивает навстречу ветру руки, радостная, счастливая, такая красивая. А мне теперь, когда я стал старше, уже непонятно, зачем я говорил те слова, для чего шутил...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r>
              <a:rPr lang="ru-RU" b="1" cap="all" dirty="0" smtClean="0"/>
              <a:t/>
            </a:r>
            <a:br>
              <a:rPr lang="ru-RU" b="1" cap="all" dirty="0" smtClean="0"/>
            </a:br>
            <a:r>
              <a:rPr lang="ru-RU" b="1" cap="all" dirty="0" smtClean="0"/>
              <a:t>«ТОСКА»</a:t>
            </a:r>
            <a:br>
              <a:rPr lang="ru-RU" b="1" cap="all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071678"/>
            <a:ext cx="8229600" cy="3328998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«И на овес не выездил, — думает он. — Оттого-то вот и тоска. Человек, который знающий свое дело... который и сам сыт, и лошадь сыта, завсегда покоен...»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r>
              <a:rPr lang="ru-RU" b="1" cap="all" dirty="0" smtClean="0"/>
              <a:t/>
            </a:r>
            <a:br>
              <a:rPr lang="ru-RU" b="1" cap="all" dirty="0" smtClean="0"/>
            </a:br>
            <a:r>
              <a:rPr lang="ru-RU" b="1" cap="all" dirty="0" smtClean="0"/>
              <a:t>«ПЕРЕСОЛИЛ»</a:t>
            </a:r>
            <a:br>
              <a:rPr lang="ru-RU" b="1" cap="all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Землемер вздохнул и поплелся за станцию. Там, после долгих поисков, разговоров и колебаний, он нашел </a:t>
            </a:r>
            <a:r>
              <a:rPr lang="ru-RU" b="1" dirty="0" err="1" smtClean="0"/>
              <a:t>здоровеннейшего</a:t>
            </a:r>
            <a:r>
              <a:rPr lang="ru-RU" b="1" dirty="0" smtClean="0"/>
              <a:t> мужика, угрюмого, рябого, одетого в рваную сермягу и лапти.— Чёрт знает какая у тебя телега! — поморщился землемер, влезая в телегу. — Не разберешь, где у нее зад, где перед...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ru-RU" b="1" dirty="0" smtClean="0"/>
              <a:t>«НАЛИМ»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357430"/>
            <a:ext cx="8229600" cy="2686056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Что здесь? Кто орет? — спрашивает он строго, увидав сквозь ветви ивняка три мокрые головы рыболовов. — Что вы здесь копошитесь?— </a:t>
            </a:r>
            <a:r>
              <a:rPr lang="ru-RU" b="1" dirty="0" err="1" smtClean="0"/>
              <a:t>Ры</a:t>
            </a:r>
            <a:r>
              <a:rPr lang="ru-RU" b="1" dirty="0" smtClean="0"/>
              <a:t>... рыбку ловим... — лепечет Ефим, не поднимая головы.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14620"/>
            <a:ext cx="4143404" cy="1143000"/>
          </a:xfrm>
          <a:blipFill>
            <a:blip r:embed="rId2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r>
              <a:rPr lang="ru-RU" b="1" dirty="0" smtClean="0"/>
              <a:t>Узнайте </a:t>
            </a:r>
            <a:r>
              <a:rPr lang="ru-RU" b="1" dirty="0" smtClean="0"/>
              <a:t>пьесу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по </a:t>
            </a:r>
            <a:r>
              <a:rPr lang="ru-RU" b="1" dirty="0" smtClean="0"/>
              <a:t>героям</a:t>
            </a:r>
            <a:endParaRPr lang="ru-RU" b="1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«Пьесы»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3554" name="Picture 2" descr="https://avatars.mds.yandex.net/get-zen_doc/51081/pub_5ad424d3c3321b731d2466be_5ad429077ddde83a6581c67c/scale_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747733"/>
            <a:ext cx="3857652" cy="51102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vi-VN" b="1" dirty="0" smtClean="0">
                <a:latin typeface="Calibri" pitchFamily="34" charset="0"/>
                <a:cs typeface="Calibri" pitchFamily="34" charset="0"/>
              </a:rPr>
              <a:t>«Дядя Ваня»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Серебряков Александр Владимирович</a:t>
            </a:r>
            <a:r>
              <a:rPr lang="ru-RU" dirty="0" smtClean="0"/>
              <a:t> — </a:t>
            </a:r>
            <a:r>
              <a:rPr lang="ru-RU" i="1" dirty="0" smtClean="0"/>
              <a:t>отставной профессор</a:t>
            </a:r>
            <a:endParaRPr lang="ru-RU" dirty="0" smtClean="0"/>
          </a:p>
          <a:p>
            <a:r>
              <a:rPr lang="ru-RU" b="1" dirty="0" smtClean="0"/>
              <a:t>Софья Александровна (Соня) </a:t>
            </a:r>
            <a:r>
              <a:rPr lang="ru-RU" dirty="0" smtClean="0"/>
              <a:t>— </a:t>
            </a:r>
            <a:r>
              <a:rPr lang="ru-RU" i="1" dirty="0" smtClean="0"/>
              <a:t>его дочь от первого брака, племянница дяди Вани</a:t>
            </a:r>
            <a:endParaRPr lang="ru-RU" dirty="0" smtClean="0"/>
          </a:p>
          <a:p>
            <a:r>
              <a:rPr lang="ru-RU" b="1" dirty="0" smtClean="0"/>
              <a:t>Елена Андреевна</a:t>
            </a:r>
            <a:r>
              <a:rPr lang="ru-RU" dirty="0" smtClean="0"/>
              <a:t> — </a:t>
            </a:r>
            <a:r>
              <a:rPr lang="ru-RU" i="1" dirty="0" smtClean="0"/>
              <a:t>его жена, 27 лет</a:t>
            </a:r>
            <a:endParaRPr lang="ru-RU" dirty="0" smtClean="0"/>
          </a:p>
          <a:p>
            <a:r>
              <a:rPr lang="ru-RU" b="1" dirty="0" err="1" smtClean="0"/>
              <a:t>Войницкая</a:t>
            </a:r>
            <a:r>
              <a:rPr lang="ru-RU" b="1" dirty="0" smtClean="0"/>
              <a:t> Мария Васильевна</a:t>
            </a:r>
            <a:r>
              <a:rPr lang="ru-RU" dirty="0" smtClean="0"/>
              <a:t> — </a:t>
            </a:r>
            <a:r>
              <a:rPr lang="ru-RU" i="1" dirty="0" smtClean="0"/>
              <a:t>вдова тайного советника, мать дяди Вани и первой жены профессора</a:t>
            </a:r>
            <a:endParaRPr lang="ru-RU" dirty="0" smtClean="0"/>
          </a:p>
          <a:p>
            <a:r>
              <a:rPr lang="ru-RU" b="1" dirty="0" err="1" smtClean="0"/>
              <a:t>Войницкий</a:t>
            </a:r>
            <a:r>
              <a:rPr lang="ru-RU" b="1" dirty="0" smtClean="0"/>
              <a:t> Иван Петрович</a:t>
            </a:r>
            <a:r>
              <a:rPr lang="ru-RU" dirty="0" smtClean="0"/>
              <a:t> — </a:t>
            </a:r>
            <a:r>
              <a:rPr lang="ru-RU" i="1" dirty="0" smtClean="0"/>
              <a:t>дядя Ваня, её сын, шурин профессора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ru-RU" b="1" dirty="0" smtClean="0"/>
              <a:t>«Смерть чиновника»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8610" name="Picture 2" descr="http://ria57.ru/wp-content/uploads/2019/06/123_d_85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52759" y="3643314"/>
            <a:ext cx="4391241" cy="2928958"/>
          </a:xfrm>
          <a:prstGeom prst="rect">
            <a:avLst/>
          </a:prstGeom>
          <a:noFill/>
        </p:spPr>
      </p:pic>
      <p:pic>
        <p:nvPicPr>
          <p:cNvPr id="68612" name="Picture 4" descr="https://img.novosti-n.org/upload/ukraine/15715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071678"/>
            <a:ext cx="4500594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vi-VN" b="1" dirty="0" smtClean="0">
                <a:latin typeface="Calibri" pitchFamily="34" charset="0"/>
                <a:cs typeface="Calibri" pitchFamily="34" charset="0"/>
              </a:rPr>
              <a:t>«Безотцовщина»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Анна Петровна </a:t>
            </a:r>
            <a:r>
              <a:rPr lang="ru-RU" b="1" dirty="0" err="1" smtClean="0"/>
              <a:t>Войницева</a:t>
            </a:r>
            <a:r>
              <a:rPr lang="ru-RU" b="1" dirty="0" smtClean="0"/>
              <a:t>,</a:t>
            </a:r>
            <a:r>
              <a:rPr lang="ru-RU" dirty="0" smtClean="0"/>
              <a:t> молодая и красивая вдова, генеральша.</a:t>
            </a:r>
          </a:p>
          <a:p>
            <a:r>
              <a:rPr lang="ru-RU" b="1" dirty="0" smtClean="0"/>
              <a:t>Сергей Павлович </a:t>
            </a:r>
            <a:r>
              <a:rPr lang="ru-RU" b="1" dirty="0" err="1" smtClean="0"/>
              <a:t>Войницев</a:t>
            </a:r>
            <a:r>
              <a:rPr lang="ru-RU" b="1" dirty="0" smtClean="0"/>
              <a:t>,</a:t>
            </a:r>
            <a:r>
              <a:rPr lang="ru-RU" dirty="0" smtClean="0"/>
              <a:t> сын генерала </a:t>
            </a:r>
            <a:r>
              <a:rPr lang="ru-RU" dirty="0" err="1" smtClean="0"/>
              <a:t>Войницева</a:t>
            </a:r>
            <a:r>
              <a:rPr lang="ru-RU" dirty="0" smtClean="0"/>
              <a:t> от первого брака.</a:t>
            </a:r>
          </a:p>
          <a:p>
            <a:r>
              <a:rPr lang="ru-RU" b="1" dirty="0" smtClean="0"/>
              <a:t>Софья Егоровна,</a:t>
            </a:r>
            <a:r>
              <a:rPr lang="ru-RU" dirty="0" smtClean="0"/>
              <a:t> его жена.</a:t>
            </a:r>
          </a:p>
          <a:p>
            <a:r>
              <a:rPr lang="ru-RU" b="1" dirty="0" smtClean="0"/>
              <a:t>Помещики,</a:t>
            </a:r>
            <a:r>
              <a:rPr lang="ru-RU" dirty="0" smtClean="0"/>
              <a:t> соседи </a:t>
            </a:r>
            <a:r>
              <a:rPr lang="ru-RU" dirty="0" err="1" smtClean="0"/>
              <a:t>Войницевых</a:t>
            </a:r>
            <a:r>
              <a:rPr lang="ru-RU" dirty="0" smtClean="0"/>
              <a:t>:</a:t>
            </a:r>
          </a:p>
          <a:p>
            <a:r>
              <a:rPr lang="ru-RU" b="1" dirty="0" smtClean="0"/>
              <a:t>Порфирий Семенович </a:t>
            </a:r>
            <a:r>
              <a:rPr lang="ru-RU" b="1" dirty="0" err="1" smtClean="0"/>
              <a:t>Глагольев</a:t>
            </a:r>
            <a:r>
              <a:rPr lang="ru-RU" b="1" dirty="0" smtClean="0"/>
              <a:t> 1.</a:t>
            </a:r>
            <a:endParaRPr lang="ru-RU" dirty="0" smtClean="0"/>
          </a:p>
          <a:p>
            <a:r>
              <a:rPr lang="ru-RU" b="1" dirty="0" smtClean="0"/>
              <a:t>Кирилл Порфирьевич </a:t>
            </a:r>
            <a:r>
              <a:rPr lang="ru-RU" b="1" dirty="0" err="1" smtClean="0"/>
              <a:t>Глагольев</a:t>
            </a:r>
            <a:r>
              <a:rPr lang="ru-RU" b="1" dirty="0" smtClean="0"/>
              <a:t> 2</a:t>
            </a:r>
            <a:r>
              <a:rPr lang="ru-RU" dirty="0" smtClean="0"/>
              <a:t>, его сын.</a:t>
            </a:r>
          </a:p>
          <a:p>
            <a:r>
              <a:rPr lang="ru-RU" b="1" dirty="0" smtClean="0"/>
              <a:t>Герасим Кузьмич </a:t>
            </a:r>
            <a:r>
              <a:rPr lang="ru-RU" b="1" dirty="0" err="1" smtClean="0"/>
              <a:t>Петрин</a:t>
            </a:r>
            <a:r>
              <a:rPr lang="ru-RU" dirty="0" smtClean="0"/>
              <a:t>.</a:t>
            </a:r>
          </a:p>
          <a:p>
            <a:r>
              <a:rPr lang="ru-RU" b="1" dirty="0" smtClean="0"/>
              <a:t>Павел Петрович </a:t>
            </a:r>
            <a:r>
              <a:rPr lang="ru-RU" b="1" dirty="0" err="1" smtClean="0"/>
              <a:t>Щербук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ru-RU" dirty="0" smtClean="0"/>
              <a:t>«</a:t>
            </a:r>
            <a:r>
              <a:rPr lang="ru-RU" b="1" dirty="0" smtClean="0"/>
              <a:t>Вишнёвый сад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Любовь Андреевна Раневская </a:t>
            </a:r>
            <a:r>
              <a:rPr lang="ru-RU" dirty="0" smtClean="0"/>
              <a:t>— </a:t>
            </a:r>
            <a:r>
              <a:rPr lang="ru-RU" i="1" dirty="0" smtClean="0"/>
              <a:t>помещица</a:t>
            </a:r>
            <a:endParaRPr lang="ru-RU" dirty="0" smtClean="0"/>
          </a:p>
          <a:p>
            <a:r>
              <a:rPr lang="ru-RU" b="1" dirty="0" smtClean="0"/>
              <a:t>Аня</a:t>
            </a:r>
            <a:r>
              <a:rPr lang="ru-RU" dirty="0" smtClean="0"/>
              <a:t> — </a:t>
            </a:r>
            <a:r>
              <a:rPr lang="ru-RU" i="1" dirty="0" smtClean="0"/>
              <a:t>её дочь, 17 лет</a:t>
            </a:r>
            <a:endParaRPr lang="ru-RU" dirty="0" smtClean="0"/>
          </a:p>
          <a:p>
            <a:r>
              <a:rPr lang="ru-RU" b="1" dirty="0" smtClean="0"/>
              <a:t>Варя</a:t>
            </a:r>
            <a:r>
              <a:rPr lang="ru-RU" dirty="0" smtClean="0"/>
              <a:t> — </a:t>
            </a:r>
            <a:r>
              <a:rPr lang="ru-RU" i="1" dirty="0" smtClean="0"/>
              <a:t>её приёмная дочь, 24 года</a:t>
            </a:r>
            <a:endParaRPr lang="ru-RU" dirty="0" smtClean="0"/>
          </a:p>
          <a:p>
            <a:r>
              <a:rPr lang="ru-RU" b="1" dirty="0" smtClean="0"/>
              <a:t>Леонид Андреевич Гаев</a:t>
            </a:r>
            <a:r>
              <a:rPr lang="ru-RU" dirty="0" smtClean="0"/>
              <a:t> — </a:t>
            </a:r>
            <a:r>
              <a:rPr lang="ru-RU" i="1" dirty="0" smtClean="0"/>
              <a:t>брат Раневской</a:t>
            </a:r>
            <a:endParaRPr lang="ru-RU" dirty="0" smtClean="0"/>
          </a:p>
          <a:p>
            <a:r>
              <a:rPr lang="ru-RU" b="1" dirty="0" err="1" smtClean="0"/>
              <a:t>Ермолай</a:t>
            </a:r>
            <a:r>
              <a:rPr lang="ru-RU" b="1" dirty="0" smtClean="0"/>
              <a:t> Алексеевич Лопахин</a:t>
            </a:r>
            <a:r>
              <a:rPr lang="ru-RU" dirty="0" smtClean="0"/>
              <a:t> — </a:t>
            </a:r>
            <a:r>
              <a:rPr lang="ru-RU" i="1" dirty="0" smtClean="0"/>
              <a:t>купец</a:t>
            </a:r>
            <a:endParaRPr lang="ru-RU" dirty="0" smtClean="0"/>
          </a:p>
          <a:p>
            <a:r>
              <a:rPr lang="ru-RU" b="1" dirty="0" smtClean="0"/>
              <a:t>Пётр Сергеевич Трофимов</a:t>
            </a:r>
            <a:r>
              <a:rPr lang="ru-RU" dirty="0" smtClean="0"/>
              <a:t> — </a:t>
            </a:r>
            <a:r>
              <a:rPr lang="ru-RU" i="1" dirty="0" smtClean="0"/>
              <a:t>студент</a:t>
            </a:r>
            <a:endParaRPr lang="ru-RU" dirty="0" smtClean="0"/>
          </a:p>
          <a:p>
            <a:r>
              <a:rPr lang="ru-RU" b="1" dirty="0" smtClean="0"/>
              <a:t>Борис Борисович </a:t>
            </a:r>
            <a:r>
              <a:rPr lang="ru-RU" b="1" dirty="0" err="1" smtClean="0"/>
              <a:t>Симеонов-Пищик</a:t>
            </a:r>
            <a:r>
              <a:rPr lang="ru-RU" dirty="0" smtClean="0"/>
              <a:t> — </a:t>
            </a:r>
            <a:r>
              <a:rPr lang="ru-RU" i="1" dirty="0" smtClean="0"/>
              <a:t>помещик</a:t>
            </a:r>
            <a:endParaRPr lang="ru-RU" dirty="0" smtClean="0"/>
          </a:p>
          <a:p>
            <a:r>
              <a:rPr lang="ru-RU" b="1" dirty="0" smtClean="0"/>
              <a:t>Шарлотта Ивановна</a:t>
            </a:r>
            <a:r>
              <a:rPr lang="ru-RU" dirty="0" smtClean="0"/>
              <a:t> — </a:t>
            </a:r>
            <a:r>
              <a:rPr lang="ru-RU" i="1" dirty="0" smtClean="0"/>
              <a:t>гувернантка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vi-VN" b="1" dirty="0" smtClean="0">
                <a:latin typeface="Calibri" pitchFamily="34" charset="0"/>
                <a:cs typeface="Calibri" pitchFamily="34" charset="0"/>
              </a:rPr>
              <a:t>«Иванов»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Иванов Николай Алексеевич</a:t>
            </a:r>
            <a:r>
              <a:rPr lang="ru-RU" dirty="0" smtClean="0"/>
              <a:t> — непременный член по крестьянским делам присутствия.</a:t>
            </a:r>
          </a:p>
          <a:p>
            <a:r>
              <a:rPr lang="ru-RU" b="1" dirty="0" smtClean="0"/>
              <a:t>Анна Петровна</a:t>
            </a:r>
            <a:r>
              <a:rPr lang="ru-RU" dirty="0" smtClean="0"/>
              <a:t> — его жена, урождённая </a:t>
            </a:r>
            <a:r>
              <a:rPr lang="ru-RU" dirty="0" err="1" smtClean="0"/>
              <a:t>Сарра</a:t>
            </a:r>
            <a:r>
              <a:rPr lang="ru-RU" dirty="0" smtClean="0"/>
              <a:t> </a:t>
            </a:r>
            <a:r>
              <a:rPr lang="ru-RU" dirty="0" err="1" smtClean="0"/>
              <a:t>Абрамсон</a:t>
            </a:r>
            <a:r>
              <a:rPr lang="ru-RU" dirty="0" smtClean="0"/>
              <a:t>.</a:t>
            </a:r>
          </a:p>
          <a:p>
            <a:r>
              <a:rPr lang="ru-RU" b="1" dirty="0" err="1" smtClean="0"/>
              <a:t>Шабельский</a:t>
            </a:r>
            <a:r>
              <a:rPr lang="ru-RU" b="1" dirty="0" smtClean="0"/>
              <a:t> Матвей Семенович</a:t>
            </a:r>
            <a:r>
              <a:rPr lang="ru-RU" dirty="0" smtClean="0"/>
              <a:t> — граф, его дядя по матери.</a:t>
            </a:r>
          </a:p>
          <a:p>
            <a:r>
              <a:rPr lang="ru-RU" b="1" dirty="0" smtClean="0"/>
              <a:t>Лебедев Павел </a:t>
            </a:r>
            <a:r>
              <a:rPr lang="ru-RU" b="1" dirty="0" err="1" smtClean="0"/>
              <a:t>Кириллыч</a:t>
            </a:r>
            <a:r>
              <a:rPr lang="ru-RU" dirty="0" smtClean="0"/>
              <a:t> — председатель земской управы.</a:t>
            </a:r>
          </a:p>
          <a:p>
            <a:r>
              <a:rPr lang="ru-RU" b="1" dirty="0" smtClean="0"/>
              <a:t>Зинаида </a:t>
            </a:r>
            <a:r>
              <a:rPr lang="ru-RU" b="1" dirty="0" err="1" smtClean="0"/>
              <a:t>Савишна</a:t>
            </a:r>
            <a:r>
              <a:rPr lang="ru-RU" dirty="0" smtClean="0"/>
              <a:t> — его жена.</a:t>
            </a:r>
          </a:p>
          <a:p>
            <a:r>
              <a:rPr lang="ru-RU" b="1" dirty="0" smtClean="0"/>
              <a:t>Саша </a:t>
            </a:r>
            <a:r>
              <a:rPr lang="ru-RU" dirty="0" smtClean="0"/>
              <a:t>— дочь Лебедевых, 20 лет.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vi-VN" b="1" dirty="0" smtClean="0">
                <a:latin typeface="Calibri" pitchFamily="34" charset="0"/>
                <a:cs typeface="Calibri" pitchFamily="34" charset="0"/>
              </a:rPr>
              <a:t>«Медведь»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8401080" cy="4525963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dirty="0" smtClean="0"/>
              <a:t>Попова Елена Ивановна</a:t>
            </a:r>
            <a:r>
              <a:rPr lang="ru-RU" dirty="0" smtClean="0"/>
              <a:t>, </a:t>
            </a:r>
            <a:r>
              <a:rPr lang="ru-RU" i="1" dirty="0" smtClean="0"/>
              <a:t>молодая вдова-помещица</a:t>
            </a:r>
            <a:endParaRPr lang="ru-RU" dirty="0" smtClean="0"/>
          </a:p>
          <a:p>
            <a:r>
              <a:rPr lang="ru-RU" b="1" dirty="0" smtClean="0"/>
              <a:t>Смирнов Григорий Степанович</a:t>
            </a:r>
            <a:r>
              <a:rPr lang="ru-RU" dirty="0" smtClean="0"/>
              <a:t>, </a:t>
            </a:r>
            <a:r>
              <a:rPr lang="ru-RU" i="1" dirty="0" smtClean="0"/>
              <a:t>отставной поручик артиллерии, землевладелец, нестарый помещик</a:t>
            </a:r>
            <a:endParaRPr lang="ru-RU" dirty="0" smtClean="0"/>
          </a:p>
          <a:p>
            <a:r>
              <a:rPr lang="ru-RU" b="1" dirty="0" smtClean="0"/>
              <a:t>Лука</a:t>
            </a:r>
            <a:r>
              <a:rPr lang="ru-RU" dirty="0" smtClean="0"/>
              <a:t>, </a:t>
            </a:r>
            <a:r>
              <a:rPr lang="ru-RU" i="1" dirty="0" smtClean="0"/>
              <a:t>престарелый лакей Поповой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vi-VN" b="1" dirty="0" smtClean="0">
                <a:latin typeface="Calibri" pitchFamily="34" charset="0"/>
                <a:cs typeface="Calibri" pitchFamily="34" charset="0"/>
              </a:rPr>
              <a:t>На большой дороге</a:t>
            </a:r>
            <a:r>
              <a:rPr lang="vi-VN" dirty="0" smtClean="0">
                <a:latin typeface="Calibri" pitchFamily="34" charset="0"/>
                <a:cs typeface="Calibri" pitchFamily="34" charset="0"/>
              </a:rPr>
              <a:t> 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dirty="0" smtClean="0"/>
              <a:t>Тихон Евстигнеев</a:t>
            </a:r>
            <a:r>
              <a:rPr lang="ru-RU" dirty="0" smtClean="0"/>
              <a:t>, содержатель кабака на большой дороге.</a:t>
            </a:r>
          </a:p>
          <a:p>
            <a:r>
              <a:rPr lang="ru-RU" b="1" dirty="0" smtClean="0"/>
              <a:t>Семён Сергеевич Борцов</a:t>
            </a:r>
            <a:r>
              <a:rPr lang="ru-RU" dirty="0" smtClean="0"/>
              <a:t>, разорившийся помещик.</a:t>
            </a:r>
          </a:p>
          <a:p>
            <a:r>
              <a:rPr lang="ru-RU" b="1" dirty="0" smtClean="0"/>
              <a:t>Марья Егоровна</a:t>
            </a:r>
            <a:r>
              <a:rPr lang="ru-RU" dirty="0" smtClean="0"/>
              <a:t>, его жена.</a:t>
            </a:r>
          </a:p>
          <a:p>
            <a:r>
              <a:rPr lang="ru-RU" b="1" dirty="0" smtClean="0"/>
              <a:t>Савва</a:t>
            </a:r>
            <a:r>
              <a:rPr lang="ru-RU" dirty="0" smtClean="0"/>
              <a:t>, старик-странник.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vi-VN" b="1" dirty="0" smtClean="0">
                <a:latin typeface="Calibri" pitchFamily="34" charset="0"/>
                <a:cs typeface="Calibri" pitchFamily="34" charset="0"/>
              </a:rPr>
              <a:t>«О вреде табака»</a:t>
            </a:r>
            <a:r>
              <a:rPr lang="vi-VN" dirty="0" smtClean="0">
                <a:latin typeface="Calibri" pitchFamily="34" charset="0"/>
                <a:cs typeface="Calibri" pitchFamily="34" charset="0"/>
              </a:rPr>
              <a:t> 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143248"/>
            <a:ext cx="8229600" cy="1257296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dirty="0" smtClean="0"/>
              <a:t>Иван Иванович </a:t>
            </a:r>
            <a:r>
              <a:rPr lang="ru-RU" b="1" dirty="0" err="1" smtClean="0"/>
              <a:t>Нюхин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vi-VN" b="1" dirty="0" smtClean="0">
                <a:latin typeface="Calibri" pitchFamily="34" charset="0"/>
                <a:cs typeface="Calibri" pitchFamily="34" charset="0"/>
              </a:rPr>
              <a:t>«Свадьба»</a:t>
            </a:r>
            <a:r>
              <a:rPr lang="vi-VN" dirty="0" smtClean="0"/>
              <a:t>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r>
              <a:rPr lang="ru-RU" b="1" i="1" dirty="0" err="1" smtClean="0"/>
              <a:t>Евдоким</a:t>
            </a:r>
            <a:r>
              <a:rPr lang="ru-RU" b="1" i="1" dirty="0" smtClean="0"/>
              <a:t> Захарович Жигалов</a:t>
            </a:r>
            <a:r>
              <a:rPr lang="ru-RU" dirty="0" smtClean="0"/>
              <a:t>, отставной коллежский регистратор.</a:t>
            </a:r>
          </a:p>
          <a:p>
            <a:r>
              <a:rPr lang="ru-RU" b="1" i="1" dirty="0" smtClean="0"/>
              <a:t>Настасья Тимофеевна</a:t>
            </a:r>
            <a:r>
              <a:rPr lang="ru-RU" b="1" dirty="0" smtClean="0"/>
              <a:t>, </a:t>
            </a:r>
            <a:r>
              <a:rPr lang="ru-RU" dirty="0" smtClean="0"/>
              <a:t>его жена.</a:t>
            </a:r>
          </a:p>
          <a:p>
            <a:r>
              <a:rPr lang="ru-RU" b="1" i="1" dirty="0" smtClean="0"/>
              <a:t>Дашенька</a:t>
            </a:r>
            <a:r>
              <a:rPr lang="ru-RU" b="1" dirty="0" smtClean="0"/>
              <a:t>, </a:t>
            </a:r>
            <a:r>
              <a:rPr lang="ru-RU" dirty="0" smtClean="0"/>
              <a:t>их дочь.</a:t>
            </a:r>
          </a:p>
          <a:p>
            <a:r>
              <a:rPr lang="ru-RU" b="1" i="1" dirty="0" err="1" smtClean="0"/>
              <a:t>Эпаминонд</a:t>
            </a:r>
            <a:r>
              <a:rPr lang="ru-RU" b="1" i="1" dirty="0" smtClean="0"/>
              <a:t> Максимович Апломбов</a:t>
            </a:r>
            <a:r>
              <a:rPr lang="ru-RU" dirty="0" smtClean="0"/>
              <a:t>, её жених.</a:t>
            </a:r>
          </a:p>
          <a:p>
            <a:r>
              <a:rPr lang="ru-RU" b="1" i="1" dirty="0" smtClean="0"/>
              <a:t>Фёдор Яковлевич Ревунов-Караулов</a:t>
            </a:r>
            <a:r>
              <a:rPr lang="ru-RU" b="1" dirty="0" smtClean="0"/>
              <a:t>, </a:t>
            </a:r>
            <a:r>
              <a:rPr lang="ru-RU" dirty="0" smtClean="0"/>
              <a:t>капитан 2-го ранга в отставке.</a:t>
            </a:r>
          </a:p>
          <a:p>
            <a:r>
              <a:rPr lang="ru-RU" b="1" i="1" dirty="0" smtClean="0"/>
              <a:t>Андрей Андреевич </a:t>
            </a:r>
            <a:r>
              <a:rPr lang="ru-RU" b="1" i="1" dirty="0" err="1" smtClean="0"/>
              <a:t>Нюнин</a:t>
            </a:r>
            <a:r>
              <a:rPr lang="ru-RU" b="1" dirty="0" smtClean="0"/>
              <a:t>, </a:t>
            </a:r>
            <a:r>
              <a:rPr lang="ru-RU" dirty="0" smtClean="0"/>
              <a:t>агент страхового общества.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vi-VN" b="1" dirty="0" smtClean="0">
                <a:latin typeface="Calibri" pitchFamily="34" charset="0"/>
                <a:cs typeface="Calibri" pitchFamily="34" charset="0"/>
              </a:rPr>
              <a:t>«Три сестры»</a:t>
            </a:r>
            <a:r>
              <a:rPr lang="vi-VN" dirty="0" smtClean="0">
                <a:latin typeface="Calibri" pitchFamily="34" charset="0"/>
                <a:cs typeface="Calibri" pitchFamily="34" charset="0"/>
              </a:rPr>
              <a:t> 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72518" cy="4525963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r>
              <a:rPr lang="ru-RU" b="1" dirty="0" err="1" smtClean="0"/>
              <a:t>Прозоров</a:t>
            </a:r>
            <a:r>
              <a:rPr lang="ru-RU" b="1" dirty="0" smtClean="0"/>
              <a:t> Андрей Сергеевич</a:t>
            </a:r>
          </a:p>
          <a:p>
            <a:r>
              <a:rPr lang="ru-RU" b="1" dirty="0" smtClean="0"/>
              <a:t>Наталья Ивановна</a:t>
            </a:r>
            <a:r>
              <a:rPr lang="ru-RU" dirty="0" smtClean="0"/>
              <a:t>, </a:t>
            </a:r>
            <a:r>
              <a:rPr lang="ru-RU" i="1" dirty="0" smtClean="0"/>
              <a:t>его невеста, потом жена</a:t>
            </a:r>
            <a:endParaRPr lang="ru-RU" dirty="0" smtClean="0"/>
          </a:p>
          <a:p>
            <a:r>
              <a:rPr lang="ru-RU" dirty="0" smtClean="0"/>
              <a:t>его сёстры: Ольга, Маша, Ирина</a:t>
            </a:r>
          </a:p>
          <a:p>
            <a:r>
              <a:rPr lang="ru-RU" b="1" dirty="0" err="1" smtClean="0"/>
              <a:t>Кулыгин</a:t>
            </a:r>
            <a:r>
              <a:rPr lang="ru-RU" b="1" dirty="0" smtClean="0"/>
              <a:t> Фёдор Ильич</a:t>
            </a:r>
            <a:r>
              <a:rPr lang="ru-RU" dirty="0" smtClean="0"/>
              <a:t>, </a:t>
            </a:r>
            <a:r>
              <a:rPr lang="ru-RU" i="1" dirty="0" smtClean="0"/>
              <a:t>учитель гимназии, муж Маши</a:t>
            </a:r>
            <a:endParaRPr lang="ru-RU" dirty="0" smtClean="0"/>
          </a:p>
          <a:p>
            <a:r>
              <a:rPr lang="ru-RU" b="1" dirty="0" err="1" smtClean="0"/>
              <a:t>Вершинин</a:t>
            </a:r>
            <a:r>
              <a:rPr lang="ru-RU" b="1" dirty="0" smtClean="0"/>
              <a:t> Александр Игнатьевич</a:t>
            </a:r>
            <a:r>
              <a:rPr lang="ru-RU" dirty="0" smtClean="0"/>
              <a:t>, </a:t>
            </a:r>
            <a:r>
              <a:rPr lang="ru-RU" i="1" dirty="0" smtClean="0"/>
              <a:t>подполковник, батарейный командир</a:t>
            </a:r>
            <a:endParaRPr lang="ru-RU" dirty="0" smtClean="0"/>
          </a:p>
          <a:p>
            <a:r>
              <a:rPr lang="ru-RU" b="1" dirty="0" err="1" smtClean="0"/>
              <a:t>Тузенбах</a:t>
            </a:r>
            <a:r>
              <a:rPr lang="ru-RU" b="1" dirty="0" smtClean="0"/>
              <a:t> Николай Львович</a:t>
            </a:r>
            <a:r>
              <a:rPr lang="ru-RU" dirty="0" smtClean="0"/>
              <a:t>, </a:t>
            </a:r>
            <a:r>
              <a:rPr lang="ru-RU" i="1" dirty="0" smtClean="0"/>
              <a:t>барон, поручик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vi-VN" b="1" dirty="0" smtClean="0">
                <a:latin typeface="Calibri" pitchFamily="34" charset="0"/>
                <a:cs typeface="Calibri" pitchFamily="34" charset="0"/>
              </a:rPr>
              <a:t>«Чайка»</a:t>
            </a:r>
            <a:r>
              <a:rPr lang="vi-VN" dirty="0" smtClean="0">
                <a:latin typeface="Calibri" pitchFamily="34" charset="0"/>
                <a:cs typeface="Calibri" pitchFamily="34" charset="0"/>
              </a:rPr>
              <a:t> 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77500" lnSpcReduction="20000"/>
          </a:bodyPr>
          <a:lstStyle/>
          <a:p>
            <a:r>
              <a:rPr lang="ru-RU" b="1" dirty="0" smtClean="0"/>
              <a:t>Ирина Николаевна </a:t>
            </a:r>
            <a:r>
              <a:rPr lang="ru-RU" b="1" dirty="0" err="1" smtClean="0"/>
              <a:t>Аркадина</a:t>
            </a:r>
            <a:r>
              <a:rPr lang="ru-RU" b="1" dirty="0" smtClean="0"/>
              <a:t>,</a:t>
            </a:r>
            <a:r>
              <a:rPr lang="ru-RU" dirty="0" smtClean="0"/>
              <a:t> по мужу </a:t>
            </a:r>
            <a:r>
              <a:rPr lang="ru-RU" dirty="0" err="1" smtClean="0"/>
              <a:t>Треплёва</a:t>
            </a:r>
            <a:r>
              <a:rPr lang="ru-RU" dirty="0" smtClean="0"/>
              <a:t>, актриса</a:t>
            </a:r>
          </a:p>
          <a:p>
            <a:r>
              <a:rPr lang="ru-RU" b="1" dirty="0" smtClean="0"/>
              <a:t>Константин Гаврилович </a:t>
            </a:r>
            <a:r>
              <a:rPr lang="ru-RU" b="1" dirty="0" err="1" smtClean="0"/>
              <a:t>Треплёв</a:t>
            </a:r>
            <a:r>
              <a:rPr lang="ru-RU" dirty="0" smtClean="0"/>
              <a:t>, её сын, молодой человек</a:t>
            </a:r>
          </a:p>
          <a:p>
            <a:r>
              <a:rPr lang="ru-RU" b="1" dirty="0" smtClean="0"/>
              <a:t>Пётр Николаевич Сорин</a:t>
            </a:r>
            <a:r>
              <a:rPr lang="ru-RU" dirty="0" smtClean="0"/>
              <a:t>, её брат</a:t>
            </a:r>
          </a:p>
          <a:p>
            <a:r>
              <a:rPr lang="ru-RU" b="1" dirty="0" smtClean="0"/>
              <a:t>Нина Михайловна Заречная</a:t>
            </a:r>
            <a:r>
              <a:rPr lang="ru-RU" dirty="0" smtClean="0"/>
              <a:t>, молодая девушка, дочь богатого помещика</a:t>
            </a:r>
          </a:p>
          <a:p>
            <a:r>
              <a:rPr lang="ru-RU" b="1" dirty="0" smtClean="0"/>
              <a:t>Илья Афанасьевич </a:t>
            </a:r>
            <a:r>
              <a:rPr lang="ru-RU" b="1" dirty="0" err="1" smtClean="0"/>
              <a:t>Шамраев</a:t>
            </a:r>
            <a:r>
              <a:rPr lang="ru-RU" dirty="0" smtClean="0"/>
              <a:t>, поручик в отставке, управляющий у Сорина</a:t>
            </a:r>
          </a:p>
          <a:p>
            <a:r>
              <a:rPr lang="ru-RU" b="1" dirty="0" smtClean="0"/>
              <a:t>Полина Андреевна</a:t>
            </a:r>
            <a:r>
              <a:rPr lang="ru-RU" dirty="0" smtClean="0"/>
              <a:t>, его жена</a:t>
            </a:r>
          </a:p>
          <a:p>
            <a:r>
              <a:rPr lang="ru-RU" b="1" dirty="0" smtClean="0"/>
              <a:t>Маша</a:t>
            </a:r>
            <a:r>
              <a:rPr lang="ru-RU" dirty="0" smtClean="0"/>
              <a:t>, его дочь</a:t>
            </a:r>
          </a:p>
          <a:p>
            <a:r>
              <a:rPr lang="ru-RU" b="1" dirty="0" smtClean="0"/>
              <a:t>Борис Алексеевич </a:t>
            </a:r>
            <a:r>
              <a:rPr lang="ru-RU" b="1" dirty="0" err="1" smtClean="0"/>
              <a:t>Тригорин</a:t>
            </a:r>
            <a:r>
              <a:rPr lang="ru-RU" dirty="0" smtClean="0"/>
              <a:t>, беллетрист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620688"/>
            <a:ext cx="3943320" cy="998422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b="1" dirty="0" smtClean="0"/>
              <a:t>Города</a:t>
            </a:r>
            <a:endParaRPr lang="ru-RU" b="1" dirty="0"/>
          </a:p>
        </p:txBody>
      </p:sp>
      <p:pic>
        <p:nvPicPr>
          <p:cNvPr id="12290" name="Picture 2" descr="https://i.pinimg.com/736x/d1/8e/86/d18e86b7fdc975ee2a5a2069d61daad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00042"/>
            <a:ext cx="3786176" cy="6091094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427984" y="2295424"/>
            <a:ext cx="4311174" cy="250033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/>
              <a:t>Назвать город, в котором находится памятник </a:t>
            </a:r>
          </a:p>
          <a:p>
            <a:r>
              <a:rPr lang="ru-RU" b="1" dirty="0" smtClean="0"/>
              <a:t>А.П. Чехову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ru-RU" b="1" dirty="0" smtClean="0"/>
              <a:t>«Учитель словесности»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avatars.mds.yandex.net/get-zen_doc/1108048/pub_5b7d1362bb537e00a885eb00_5b7d351ecccd0f00ab399891/scale_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643050"/>
            <a:ext cx="5146716" cy="3429000"/>
          </a:xfrm>
          <a:prstGeom prst="rect">
            <a:avLst/>
          </a:prstGeom>
          <a:noFill/>
        </p:spPr>
      </p:pic>
      <p:pic>
        <p:nvPicPr>
          <p:cNvPr id="5" name="Picture 4" descr="http://yztm.ru/wp-content/uploads/2019/02/rossiya-bukvar-dorevolyucionnyj.jpeg"/>
          <p:cNvPicPr>
            <a:picLocks noChangeAspect="1" noChangeArrowheads="1"/>
          </p:cNvPicPr>
          <p:nvPr/>
        </p:nvPicPr>
        <p:blipFill>
          <a:blip r:embed="rId4"/>
          <a:srcRect t="8052"/>
          <a:stretch>
            <a:fillRect/>
          </a:stretch>
        </p:blipFill>
        <p:spPr bwMode="auto">
          <a:xfrm>
            <a:off x="4286248" y="3500438"/>
            <a:ext cx="4572000" cy="30454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dirty="0" smtClean="0"/>
              <a:t> г.Таганрог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7586" name="Picture 2" descr="https://www.anton-chehov.info/assets/images/pamyatnik-chehovu-taganro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785926"/>
            <a:ext cx="6191250" cy="46482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dirty="0" smtClean="0"/>
              <a:t>г.Чехов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3970" name="Picture 2" descr="http://chekhov.velchel.ru/img/exhibition/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714488"/>
            <a:ext cx="6191250" cy="46482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dirty="0" smtClean="0"/>
              <a:t>г. Ялта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6802" name="Picture 2" descr="https://www.anton-chehov.info/assets/images/pamyatnik-chehovu-yalt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785926"/>
            <a:ext cx="7047189" cy="4705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dirty="0" smtClean="0"/>
              <a:t>г.Томск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7826" name="Picture 2" descr="https://www.anton-chehov.info/assets/images/pamyatnik-chehovu-toms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643026"/>
            <a:ext cx="6946173" cy="5214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г.Самара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4994" name="Picture 2" descr="http://chekhov.velchel.ru/img/exhibition/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714488"/>
            <a:ext cx="4512496" cy="4714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г.Красноярск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8852" name="Picture 4" descr="Памятник Чехову в Красноярск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500174"/>
            <a:ext cx="7048928" cy="5157466"/>
          </a:xfrm>
          <a:prstGeom prst="rect">
            <a:avLst/>
          </a:prstGeom>
          <a:noFill/>
        </p:spPr>
      </p:pic>
      <p:pic>
        <p:nvPicPr>
          <p:cNvPr id="78854" name="Picture 6" descr="Памятник Чехову в Красноярске"/>
          <p:cNvPicPr>
            <a:picLocks noChangeAspect="1" noChangeArrowheads="1"/>
          </p:cNvPicPr>
          <p:nvPr/>
        </p:nvPicPr>
        <p:blipFill>
          <a:blip r:embed="rId2"/>
          <a:srcRect r="68750" b="77790"/>
          <a:stretch>
            <a:fillRect/>
          </a:stretch>
        </p:blipFill>
        <p:spPr bwMode="auto">
          <a:xfrm>
            <a:off x="1285852" y="2857496"/>
            <a:ext cx="2143140" cy="965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072494" cy="1143000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b="1" dirty="0" smtClean="0"/>
              <a:t>г. Ростов-на-Дону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9874" name="Picture 2" descr="https://www.anton-chehov.info/assets/images/rostov-na-donu-pamyatnik-chehov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624581"/>
            <a:ext cx="3929090" cy="52334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dirty="0" smtClean="0"/>
              <a:t>г. Серпухов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0898" name="Picture 2" descr="https://www.anton-chehov.info/assets/images/pamyatnik-chehovu-serpuho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428736"/>
            <a:ext cx="6905630" cy="5184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dirty="0" smtClean="0"/>
              <a:t>г. Звенигород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22" name="Picture 2" descr="https://www.anton-chehov.info/assets/images/pamyatnik-chehovu-zvenigoro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643050"/>
            <a:ext cx="6500858" cy="48806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dirty="0" smtClean="0"/>
              <a:t>г.Москва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2946" name="Picture 2" descr="Памятник Чехову в Москв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701961"/>
            <a:ext cx="7753440" cy="51560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ru-RU" b="1" dirty="0" smtClean="0"/>
              <a:t>«Хорошие люди»</a:t>
            </a:r>
            <a:endParaRPr lang="ru-RU" b="1" dirty="0"/>
          </a:p>
        </p:txBody>
      </p:sp>
      <p:pic>
        <p:nvPicPr>
          <p:cNvPr id="66562" name="Picture 2" descr="https://i.ytimg.com/vi/Dbrc1v8sSVk/maxresdefault.jpg"/>
          <p:cNvPicPr>
            <a:picLocks noChangeAspect="1" noChangeArrowheads="1"/>
          </p:cNvPicPr>
          <p:nvPr/>
        </p:nvPicPr>
        <p:blipFill>
          <a:blip r:embed="rId3"/>
          <a:srcRect l="7347" r="8162"/>
          <a:stretch>
            <a:fillRect/>
          </a:stretch>
        </p:blipFill>
        <p:spPr bwMode="auto">
          <a:xfrm>
            <a:off x="0" y="1714488"/>
            <a:ext cx="3963483" cy="2638694"/>
          </a:xfrm>
          <a:prstGeom prst="rect">
            <a:avLst/>
          </a:prstGeom>
          <a:noFill/>
        </p:spPr>
      </p:pic>
      <p:pic>
        <p:nvPicPr>
          <p:cNvPr id="66564" name="Picture 4" descr="https://image.freepik.com/free-photo/_23-214814445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1785926"/>
            <a:ext cx="4857784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14620"/>
            <a:ext cx="8229600" cy="1143000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dirty="0" smtClean="0"/>
              <a:t>Определяем победителя!</a:t>
            </a:r>
            <a:endParaRPr lang="ru-RU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ru-RU" b="1" dirty="0" smtClean="0"/>
              <a:t>«Толстый и тонкий»</a:t>
            </a:r>
            <a:endParaRPr lang="ru-RU" b="1" dirty="0"/>
          </a:p>
        </p:txBody>
      </p:sp>
      <p:pic>
        <p:nvPicPr>
          <p:cNvPr id="64514" name="Picture 2" descr="https://memepedia.ru/wp-content/uploads/2019/06/thin-and-thick-book-meme-templat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000240"/>
            <a:ext cx="7990609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ru-RU" b="1" dirty="0" smtClean="0"/>
              <a:t>«Скучная история»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4514" name="Picture 2" descr="https://avatars.mds.yandex.net/get-pdb/1540679/76c733a0-98ed-490f-a9e8-7af00538febd/s1200?webp=fals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500174"/>
            <a:ext cx="5286412" cy="2973607"/>
          </a:xfrm>
          <a:prstGeom prst="rect">
            <a:avLst/>
          </a:prstGeom>
          <a:noFill/>
        </p:spPr>
      </p:pic>
      <p:pic>
        <p:nvPicPr>
          <p:cNvPr id="64516" name="Picture 4" descr="https://vgorodekirove.ru/upload/News/08/09/823765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3744934"/>
            <a:ext cx="4669599" cy="31130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</TotalTime>
  <Words>888</Words>
  <Application>Microsoft Office PowerPoint</Application>
  <PresentationFormat>Экран (4:3)</PresentationFormat>
  <Paragraphs>160</Paragraphs>
  <Slides>70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70</vt:i4>
      </vt:variant>
    </vt:vector>
  </HeadingPairs>
  <TitlesOfParts>
    <vt:vector size="71" baseType="lpstr">
      <vt:lpstr>Тема Office</vt:lpstr>
      <vt:lpstr>«Путешествие к А.П.Чехову»</vt:lpstr>
      <vt:lpstr>Ассоциации</vt:lpstr>
      <vt:lpstr>«Лошадиная фамилия»</vt:lpstr>
      <vt:lpstr>«Рассказ неизвестного человека»</vt:lpstr>
      <vt:lpstr>«Смерть чиновника»</vt:lpstr>
      <vt:lpstr>«Учитель словесности»</vt:lpstr>
      <vt:lpstr>«Хорошие люди»</vt:lpstr>
      <vt:lpstr>«Толстый и тонкий»</vt:lpstr>
      <vt:lpstr>«Скучная история»</vt:lpstr>
      <vt:lpstr>«Роман с контрабасом»</vt:lpstr>
      <vt:lpstr>«Дама с собачкой»</vt:lpstr>
      <vt:lpstr>Начальник станции</vt:lpstr>
      <vt:lpstr>По иллюстрации назвать произведение А.П. Чехова</vt:lpstr>
      <vt:lpstr>«Человек в футляре»</vt:lpstr>
      <vt:lpstr>«Ванька»</vt:lpstr>
      <vt:lpstr>«Хирургия»</vt:lpstr>
      <vt:lpstr>«Размазня»</vt:lpstr>
      <vt:lpstr>«Хамелеон»</vt:lpstr>
      <vt:lpstr>«Палата №6»</vt:lpstr>
      <vt:lpstr>«Припадок»</vt:lpstr>
      <vt:lpstr>«Каштанка»</vt:lpstr>
      <vt:lpstr>«Злоумышленник»</vt:lpstr>
      <vt:lpstr>  «Белолобый»</vt:lpstr>
      <vt:lpstr>«В Москве на Трубной площади»</vt:lpstr>
      <vt:lpstr>«Унтер Пришибеев»</vt:lpstr>
      <vt:lpstr>Крылатые фразы А.П. Чехова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Узнайте произведение А.П. Чехова  по  цитате</vt:lpstr>
      <vt:lpstr>«Анна на шее»</vt:lpstr>
      <vt:lpstr> «ВЫИГРЫШНЫЙ БИЛЕТ» </vt:lpstr>
      <vt:lpstr> «ДОМ С МЕЗОНИНОМ» </vt:lpstr>
      <vt:lpstr> «ЖАЛОБНАЯ КНИГА» </vt:lpstr>
      <vt:lpstr> «КРЫЖОВНИК» </vt:lpstr>
      <vt:lpstr> «УНТЕР ПРИШИБЕЕВ» </vt:lpstr>
      <vt:lpstr>«ШУТОЧКА»</vt:lpstr>
      <vt:lpstr> «ТОСКА» </vt:lpstr>
      <vt:lpstr> «ПЕРЕСОЛИЛ» </vt:lpstr>
      <vt:lpstr>«НАЛИМ»</vt:lpstr>
      <vt:lpstr>Узнайте пьесу  по героям</vt:lpstr>
      <vt:lpstr>«Дядя Ваня»</vt:lpstr>
      <vt:lpstr>«Безотцовщина»</vt:lpstr>
      <vt:lpstr>«Вишнёвый сад»</vt:lpstr>
      <vt:lpstr>«Иванов»</vt:lpstr>
      <vt:lpstr>«Медведь»</vt:lpstr>
      <vt:lpstr>На большой дороге </vt:lpstr>
      <vt:lpstr>«О вреде табака» </vt:lpstr>
      <vt:lpstr>«Свадьба» </vt:lpstr>
      <vt:lpstr>«Три сестры» </vt:lpstr>
      <vt:lpstr>«Чайка» </vt:lpstr>
      <vt:lpstr>Города</vt:lpstr>
      <vt:lpstr> г.Таганрог</vt:lpstr>
      <vt:lpstr>г.Чехов</vt:lpstr>
      <vt:lpstr>г. Ялта</vt:lpstr>
      <vt:lpstr>г.Томск</vt:lpstr>
      <vt:lpstr>г.Самара</vt:lpstr>
      <vt:lpstr>г.Красноярск</vt:lpstr>
      <vt:lpstr>г. Ростов-на-Дону</vt:lpstr>
      <vt:lpstr>г. Серпухов</vt:lpstr>
      <vt:lpstr>г. Звенигород</vt:lpstr>
      <vt:lpstr>г.Москва</vt:lpstr>
      <vt:lpstr>Определяем победителя!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А.П. Чехов</dc:title>
  <dc:creator>Пользователь</dc:creator>
  <cp:lastModifiedBy>Пользователь</cp:lastModifiedBy>
  <cp:revision>38</cp:revision>
  <dcterms:created xsi:type="dcterms:W3CDTF">2020-02-13T14:40:33Z</dcterms:created>
  <dcterms:modified xsi:type="dcterms:W3CDTF">2020-02-16T15:09:34Z</dcterms:modified>
</cp:coreProperties>
</file>